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87" r:id="rId4"/>
    <p:sldId id="261" r:id="rId5"/>
    <p:sldId id="289" r:id="rId6"/>
    <p:sldId id="288" r:id="rId7"/>
    <p:sldId id="291" r:id="rId8"/>
    <p:sldId id="292" r:id="rId9"/>
    <p:sldId id="293" r:id="rId10"/>
    <p:sldId id="294" r:id="rId11"/>
    <p:sldId id="29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9"/>
    <a:srgbClr val="DBE9F5"/>
    <a:srgbClr val="B7CFEB"/>
    <a:srgbClr val="ABC7D7"/>
    <a:srgbClr val="DFDFDF"/>
    <a:srgbClr val="002FC1"/>
    <a:srgbClr val="DADFF2"/>
    <a:srgbClr val="3975C0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8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2432987" y="2028616"/>
            <a:ext cx="732604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간단한</a:t>
            </a:r>
            <a:endParaRPr lang="en-US" altLang="ko-KR" sz="8800" dirty="0" smtClean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8800" dirty="0" smtClean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스마트 선풍기</a:t>
            </a:r>
            <a:endParaRPr lang="ko-KR" altLang="en-US" sz="8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A42E7-7581-C719-13D1-7262E990C166}"/>
              </a:ext>
            </a:extLst>
          </p:cNvPr>
          <p:cNvSpPr txBox="1"/>
          <p:nvPr/>
        </p:nvSpPr>
        <p:spPr>
          <a:xfrm>
            <a:off x="128336" y="16042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조현욱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724829" y="268738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600" dirty="0" smtClean="0">
                <a:solidFill>
                  <a:schemeClr val="bg2">
                    <a:lumMod val="25000"/>
                  </a:schemeClr>
                </a:solidFill>
              </a:rPr>
              <a:t>문제점 및 해결 사항</a:t>
            </a:r>
            <a:endParaRPr lang="ko-KR" altLang="en-US" sz="28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724830" y="1565832"/>
            <a:ext cx="3634446" cy="10599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LED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버튼을 눌렀을 때 </a:t>
            </a:r>
            <a:r>
              <a:rPr lang="en-US" altLang="ko-KR" sz="1600" dirty="0" smtClean="0">
                <a:solidFill>
                  <a:schemeClr val="tx1"/>
                </a:solidFill>
              </a:rPr>
              <a:t>LED</a:t>
            </a:r>
            <a:r>
              <a:rPr lang="ko-KR" altLang="en-US" sz="1600" dirty="0" smtClean="0">
                <a:solidFill>
                  <a:schemeClr val="tx1"/>
                </a:solidFill>
              </a:rPr>
              <a:t>가 버튼에 맞게 켜지지 않았음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4880214" y="1571312"/>
            <a:ext cx="3458443" cy="10599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 err="1" smtClean="0"/>
              <a:t>HAL_GPIO_WritePin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GPIOx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GPIO_PIN_x</a:t>
            </a:r>
            <a:r>
              <a:rPr lang="en-US" altLang="ko-KR" sz="1400" b="1" dirty="0" smtClean="0"/>
              <a:t>, 1)  </a:t>
            </a:r>
            <a:r>
              <a:rPr lang="ko-KR" altLang="en-US" sz="1400" dirty="0" smtClean="0"/>
              <a:t>코드에서</a:t>
            </a:r>
            <a:endParaRPr lang="en-US" altLang="ko-KR" sz="1400" dirty="0" smtClean="0"/>
          </a:p>
          <a:p>
            <a:r>
              <a:rPr lang="en-US" altLang="ko-KR" sz="1400" dirty="0" smtClean="0"/>
              <a:t>ON </a:t>
            </a:r>
            <a:r>
              <a:rPr lang="ko-KR" altLang="en-US" sz="1400" dirty="0" smtClean="0"/>
              <a:t>시킬 </a:t>
            </a:r>
            <a:r>
              <a:rPr lang="en-US" altLang="ko-KR" sz="1400" dirty="0" smtClean="0"/>
              <a:t>LED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1, OFF </a:t>
            </a:r>
            <a:r>
              <a:rPr lang="ko-KR" altLang="en-US" sz="1400" dirty="0" smtClean="0"/>
              <a:t>시킬 </a:t>
            </a:r>
            <a:r>
              <a:rPr lang="en-US" altLang="ko-KR" sz="1400" dirty="0" smtClean="0"/>
              <a:t>LED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으로 입력하여 문제를 해결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724829" y="3441479"/>
            <a:ext cx="3634447" cy="10599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en-US" altLang="ko-KR" sz="1600" dirty="0" smtClean="0">
                <a:solidFill>
                  <a:schemeClr val="tx1"/>
                </a:solidFill>
              </a:rPr>
              <a:t>. LCD</a:t>
            </a:r>
          </a:p>
          <a:p>
            <a:r>
              <a:rPr lang="ko-KR" altLang="en-US" sz="1600" dirty="0" smtClean="0">
                <a:solidFill>
                  <a:schemeClr val="tx1"/>
                </a:solidFill>
              </a:rPr>
              <a:t>동작이 바뀔 때 </a:t>
            </a:r>
            <a:r>
              <a:rPr lang="en-US" altLang="ko-KR" sz="1600" dirty="0" smtClean="0">
                <a:solidFill>
                  <a:schemeClr val="tx1"/>
                </a:solidFill>
              </a:rPr>
              <a:t>LCD</a:t>
            </a:r>
            <a:r>
              <a:rPr lang="ko-KR" altLang="en-US" sz="1600" dirty="0" smtClean="0">
                <a:solidFill>
                  <a:schemeClr val="tx1"/>
                </a:solidFill>
              </a:rPr>
              <a:t>의 글자가 지워지지 않아 글자가 겹치는 현상이 발생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4880214" y="3445172"/>
            <a:ext cx="3458443" cy="105992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‘</a:t>
            </a:r>
            <a:r>
              <a:rPr lang="en-US" altLang="ko-KR" sz="1200" b="1" dirty="0" err="1" smtClean="0"/>
              <a:t>lcd_clear</a:t>
            </a:r>
            <a:r>
              <a:rPr lang="en-US" altLang="ko-KR" sz="1200" b="1" dirty="0" smtClean="0"/>
              <a:t>();'</a:t>
            </a:r>
            <a:r>
              <a:rPr lang="ko-KR" altLang="en-US" sz="1200" dirty="0" smtClean="0"/>
              <a:t>를 이용해 </a:t>
            </a:r>
            <a:r>
              <a:rPr lang="en-US" altLang="ko-KR" sz="1200" dirty="0"/>
              <a:t>LCD </a:t>
            </a:r>
            <a:r>
              <a:rPr lang="ko-KR" altLang="en-US" sz="1200" dirty="0"/>
              <a:t>화면을 </a:t>
            </a:r>
            <a:r>
              <a:rPr lang="ko-KR" altLang="en-US" sz="1200" dirty="0" smtClean="0"/>
              <a:t>지운 후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b="1" dirty="0" smtClean="0"/>
              <a:t>‘</a:t>
            </a:r>
            <a:r>
              <a:rPr lang="en-US" altLang="ko-KR" sz="1200" b="1" dirty="0" err="1" smtClean="0"/>
              <a:t>lcd_init</a:t>
            </a:r>
            <a:r>
              <a:rPr lang="en-US" altLang="ko-KR" sz="1200" b="1" dirty="0" smtClean="0"/>
              <a:t>();’</a:t>
            </a:r>
            <a:r>
              <a:rPr lang="ko-KR" altLang="en-US" sz="1200" dirty="0" smtClean="0"/>
              <a:t>를 이용해 </a:t>
            </a:r>
            <a:r>
              <a:rPr lang="en-US" altLang="ko-KR" sz="1200" dirty="0" smtClean="0"/>
              <a:t>LCD</a:t>
            </a:r>
            <a:r>
              <a:rPr lang="ko-KR" altLang="en-US" sz="1200" dirty="0" smtClean="0"/>
              <a:t>를 초기화하여 초기 상태로 설정</a:t>
            </a:r>
            <a:endParaRPr lang="en-US" altLang="ko-KR" sz="1200" dirty="0" smtClean="0"/>
          </a:p>
          <a:p>
            <a:r>
              <a:rPr lang="en-US" altLang="ko-KR" sz="1200" dirty="0" smtClean="0"/>
              <a:t>-&gt;</a:t>
            </a:r>
            <a:r>
              <a:rPr lang="ko-KR" altLang="en-US" sz="1200" b="1" dirty="0" smtClean="0"/>
              <a:t>동작이 바뀔 때마다 </a:t>
            </a:r>
            <a:r>
              <a:rPr lang="en-US" altLang="ko-KR" sz="1200" b="1" dirty="0" smtClean="0"/>
              <a:t>LCD</a:t>
            </a:r>
            <a:r>
              <a:rPr lang="ko-KR" altLang="en-US" sz="1200" b="1" dirty="0" smtClean="0"/>
              <a:t>를 초기 상태로 설정하여 문제를 해결</a:t>
            </a:r>
            <a:endParaRPr lang="en-US" altLang="ko-KR" sz="12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1997083" y="950639"/>
            <a:ext cx="1089938" cy="55766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문제점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6019025" y="950639"/>
            <a:ext cx="1180819" cy="55766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해결 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5EFCD-F34C-6B43-5CFB-D2651965F124}"/>
              </a:ext>
            </a:extLst>
          </p:cNvPr>
          <p:cNvSpPr/>
          <p:nvPr/>
        </p:nvSpPr>
        <p:spPr>
          <a:xfrm>
            <a:off x="724829" y="5250203"/>
            <a:ext cx="3718336" cy="12764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3. Bluetooth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Bluetooth</a:t>
            </a:r>
            <a:r>
              <a:rPr lang="ko-KR" altLang="en-US" sz="1600" dirty="0" smtClean="0">
                <a:solidFill>
                  <a:schemeClr val="tx1"/>
                </a:solidFill>
              </a:rPr>
              <a:t>로 동작 시키면 </a:t>
            </a:r>
            <a:r>
              <a:rPr lang="en-US" altLang="ko-KR" sz="1600" dirty="0" err="1"/>
              <a:t>rxData</a:t>
            </a:r>
            <a:r>
              <a:rPr lang="en-US" altLang="ko-KR" sz="1600" dirty="0"/>
              <a:t>[0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에 값이 고정되어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Push Button</a:t>
            </a:r>
            <a:r>
              <a:rPr lang="ko-KR" altLang="en-US" sz="1600" dirty="0" smtClean="0">
                <a:solidFill>
                  <a:schemeClr val="tx1"/>
                </a:solidFill>
              </a:rPr>
              <a:t>으로 다시 동작 시켰을 때 동작하지 않는 문제가 발생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D985B4-BFA9-4F0F-C6C3-5450014788D9}"/>
              </a:ext>
            </a:extLst>
          </p:cNvPr>
          <p:cNvSpPr/>
          <p:nvPr/>
        </p:nvSpPr>
        <p:spPr>
          <a:xfrm>
            <a:off x="4880214" y="5250203"/>
            <a:ext cx="3458443" cy="12764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/>
              <a:t>Bluetooth </a:t>
            </a:r>
            <a:r>
              <a:rPr lang="ko-KR" altLang="en-US" sz="1600" dirty="0" smtClean="0"/>
              <a:t>입력 및 </a:t>
            </a:r>
            <a:r>
              <a:rPr lang="en-US" altLang="ko-KR" sz="1600" dirty="0" smtClean="0"/>
              <a:t>Push Button </a:t>
            </a:r>
            <a:r>
              <a:rPr lang="ko-KR" altLang="en-US" sz="1600" dirty="0" smtClean="0"/>
              <a:t>동작 후</a:t>
            </a:r>
            <a:r>
              <a:rPr lang="en-US" altLang="ko-KR" sz="1600" dirty="0" smtClean="0"/>
              <a:t> </a:t>
            </a:r>
            <a:r>
              <a:rPr lang="en-US" altLang="ko-KR" sz="1600" b="1" dirty="0" err="1" smtClean="0"/>
              <a:t>raData</a:t>
            </a:r>
            <a:r>
              <a:rPr lang="en-US" altLang="ko-KR" sz="1600" b="1" dirty="0" smtClean="0"/>
              <a:t>[0]</a:t>
            </a:r>
            <a:r>
              <a:rPr lang="ko-KR" altLang="en-US" sz="1600" b="1" dirty="0" smtClean="0"/>
              <a:t>을 </a:t>
            </a:r>
            <a:r>
              <a:rPr lang="en-US" altLang="ko-KR" sz="1600" b="1" dirty="0" smtClean="0"/>
              <a:t>0</a:t>
            </a:r>
            <a:r>
              <a:rPr lang="ko-KR" altLang="en-US" sz="1600" b="1" dirty="0" smtClean="0"/>
              <a:t>으로 초기화</a:t>
            </a:r>
            <a:r>
              <a:rPr lang="ko-KR" altLang="en-US" sz="1600" dirty="0" smtClean="0"/>
              <a:t>하여 문제를 해결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103" y="1338526"/>
            <a:ext cx="3676650" cy="455295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8947051" y="2176774"/>
            <a:ext cx="2327753" cy="39025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007172" y="4342532"/>
            <a:ext cx="2327753" cy="39025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60836" y="2625754"/>
            <a:ext cx="687172" cy="24328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07172" y="4753360"/>
            <a:ext cx="687172" cy="29681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027281" y="1996410"/>
            <a:ext cx="687172" cy="12164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007173" y="4168433"/>
            <a:ext cx="687172" cy="12164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725592" y="2156155"/>
            <a:ext cx="28158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745701" y="4310615"/>
            <a:ext cx="28158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ko-K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806261" y="2547904"/>
            <a:ext cx="28158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smtClean="0">
                <a:ln w="0"/>
                <a:solidFill>
                  <a:srgbClr val="FF0000"/>
                </a:solidFill>
              </a:rPr>
              <a:t>2</a:t>
            </a:r>
            <a:endParaRPr lang="en-US" altLang="ko-KR" sz="2000" b="0" cap="none" spc="0" dirty="0">
              <a:ln w="0"/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745701" y="4689193"/>
            <a:ext cx="28158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smtClean="0">
                <a:ln w="0"/>
                <a:solidFill>
                  <a:srgbClr val="FF0000"/>
                </a:solidFill>
              </a:rPr>
              <a:t>2</a:t>
            </a:r>
            <a:endParaRPr lang="en-US" altLang="ko-KR" sz="2000" b="0" cap="none" spc="0" dirty="0">
              <a:ln w="0"/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779256" y="1831827"/>
            <a:ext cx="28158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altLang="ko-KR" sz="20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79256" y="4013525"/>
            <a:ext cx="28158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altLang="ko-KR" sz="20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443165" y="1996410"/>
            <a:ext cx="372116" cy="23552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4449375" y="3895761"/>
            <a:ext cx="372116" cy="23552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4475631" y="5806008"/>
            <a:ext cx="372116" cy="23552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구현 영상</a:t>
            </a:r>
            <a:endParaRPr lang="ko-KR" altLang="en-US" sz="2800" b="1" spc="600" dirty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016455" y="6560191"/>
            <a:ext cx="2175545" cy="29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스마트선풍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258277" y="-1154335"/>
            <a:ext cx="5485879" cy="975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6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4142191" y="858644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5342596" y="889422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 smtClean="0">
                <a:solidFill>
                  <a:schemeClr val="bg1"/>
                </a:solidFill>
              </a:rPr>
              <a:t>프로젝트 목표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F0D0A-7E9D-B71E-DF5F-370E81B2A2AD}"/>
              </a:ext>
            </a:extLst>
          </p:cNvPr>
          <p:cNvSpPr txBox="1"/>
          <p:nvPr/>
        </p:nvSpPr>
        <p:spPr>
          <a:xfrm>
            <a:off x="4116543" y="165622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1FB04-FF44-2B18-CC5A-16A5D691DCD9}"/>
              </a:ext>
            </a:extLst>
          </p:cNvPr>
          <p:cNvSpPr txBox="1"/>
          <p:nvPr/>
        </p:nvSpPr>
        <p:spPr>
          <a:xfrm>
            <a:off x="5342596" y="1687006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 smtClean="0">
                <a:solidFill>
                  <a:schemeClr val="bg1"/>
                </a:solidFill>
              </a:rPr>
              <a:t>부품 목록 및 역할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4142191" y="251075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69ABD-17A1-AD45-7AE9-E3F9DD9D81A9}"/>
              </a:ext>
            </a:extLst>
          </p:cNvPr>
          <p:cNvSpPr txBox="1"/>
          <p:nvPr/>
        </p:nvSpPr>
        <p:spPr>
          <a:xfrm>
            <a:off x="5373053" y="2541530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회로도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38985" y="3426831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373053" y="3457609"/>
            <a:ext cx="294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600" dirty="0">
                <a:solidFill>
                  <a:schemeClr val="bg1"/>
                </a:solidFill>
              </a:rPr>
              <a:t>FLOW </a:t>
            </a:r>
            <a:r>
              <a:rPr lang="en-US" altLang="ko-KR" sz="2400" spc="600" dirty="0" smtClean="0">
                <a:solidFill>
                  <a:schemeClr val="bg1"/>
                </a:solidFill>
              </a:rPr>
              <a:t>CHART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16455" y="6560191"/>
            <a:ext cx="2175545" cy="297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38985" y="4312132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373053" y="4342910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 smtClean="0">
                <a:solidFill>
                  <a:schemeClr val="bg1"/>
                </a:solidFill>
              </a:rPr>
              <a:t>코드 구성 및 분석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38985" y="525898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373053" y="5289766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 smtClean="0">
                <a:solidFill>
                  <a:schemeClr val="bg1"/>
                </a:solidFill>
              </a:rPr>
              <a:t>문제점 및 해결 사항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38985" y="6144290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7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373053" y="6175068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 smtClean="0">
                <a:solidFill>
                  <a:schemeClr val="bg1"/>
                </a:solidFill>
              </a:rPr>
              <a:t>구현 영상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/>
              <a:t>프로젝트 목표</a:t>
            </a:r>
            <a:endParaRPr lang="ko-KR" altLang="en-US" sz="3600" spc="-3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074234"/>
            <a:ext cx="5558883" cy="0"/>
          </a:xfrm>
          <a:prstGeom prst="line">
            <a:avLst/>
          </a:prstGeom>
          <a:ln w="2540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2185605"/>
            <a:ext cx="5558883" cy="0"/>
          </a:xfrm>
          <a:prstGeom prst="line">
            <a:avLst/>
          </a:prstGeom>
          <a:ln w="2540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37117" y="1314379"/>
            <a:ext cx="5771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1"/>
                </a:solidFill>
                <a:latin typeface="+mj-ea"/>
                <a:ea typeface="+mj-ea"/>
              </a:rPr>
              <a:t>간단한 스마트 선풍기 만들기</a:t>
            </a:r>
            <a:endParaRPr lang="ko-KR" altLang="en-US" sz="3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37117" y="2697155"/>
            <a:ext cx="537100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 smtClean="0"/>
              <a:t>구현 목표</a:t>
            </a:r>
            <a:endParaRPr lang="en-US" altLang="ko-KR" sz="2000" b="1" dirty="0" smtClean="0"/>
          </a:p>
          <a:p>
            <a:pPr algn="just"/>
            <a:endParaRPr lang="en-US" altLang="ko-KR" sz="1600" dirty="0" smtClean="0"/>
          </a:p>
          <a:p>
            <a:pPr algn="just"/>
            <a:r>
              <a:rPr lang="en-US" altLang="ko-KR" sz="1600" dirty="0" smtClean="0"/>
              <a:t>-</a:t>
            </a:r>
            <a:r>
              <a:rPr lang="ko-KR" altLang="en-US" sz="1600" dirty="0" smtClean="0"/>
              <a:t>버튼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정지</a:t>
            </a:r>
            <a:r>
              <a:rPr lang="en-US" altLang="ko-KR" sz="1600" dirty="0" smtClean="0"/>
              <a:t>, 1</a:t>
            </a:r>
            <a:r>
              <a:rPr lang="ko-KR" altLang="en-US" sz="1600" dirty="0" smtClean="0"/>
              <a:t>단</a:t>
            </a:r>
            <a:r>
              <a:rPr lang="en-US" altLang="ko-KR" sz="1600" dirty="0" smtClean="0"/>
              <a:t>(35%), 2</a:t>
            </a:r>
            <a:r>
              <a:rPr lang="ko-KR" altLang="en-US" sz="1600" dirty="0" smtClean="0"/>
              <a:t>단</a:t>
            </a:r>
            <a:r>
              <a:rPr lang="en-US" altLang="ko-KR" sz="1600" dirty="0" smtClean="0"/>
              <a:t>(50%), 3</a:t>
            </a:r>
            <a:r>
              <a:rPr lang="ko-KR" altLang="en-US" sz="1600" dirty="0" smtClean="0"/>
              <a:t>단</a:t>
            </a:r>
            <a:r>
              <a:rPr lang="en-US" altLang="ko-KR" sz="1600" dirty="0" smtClean="0"/>
              <a:t>(75%)</a:t>
            </a:r>
          </a:p>
          <a:p>
            <a:pPr algn="just"/>
            <a:endParaRPr lang="en-US" altLang="ko-KR" sz="1600" dirty="0" smtClean="0"/>
          </a:p>
          <a:p>
            <a:pPr algn="just"/>
            <a:r>
              <a:rPr lang="en-US" altLang="ko-KR" sz="1600" dirty="0" smtClean="0"/>
              <a:t>-DC Motor : PWM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algn="just"/>
            <a:endParaRPr lang="en-US" altLang="ko-KR" sz="1600" dirty="0" smtClean="0"/>
          </a:p>
          <a:p>
            <a:pPr algn="just"/>
            <a:r>
              <a:rPr lang="en-US" altLang="ko-KR" sz="1600" dirty="0" smtClean="0"/>
              <a:t>-LED </a:t>
            </a:r>
            <a:r>
              <a:rPr lang="ko-KR" altLang="en-US" sz="1600" dirty="0" smtClean="0"/>
              <a:t>표시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속도별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(3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</a:p>
          <a:p>
            <a:pPr algn="just"/>
            <a:endParaRPr lang="en-US" altLang="ko-KR" sz="1600" dirty="0" smtClean="0"/>
          </a:p>
          <a:p>
            <a:pPr algn="just"/>
            <a:r>
              <a:rPr lang="en-US" altLang="ko-KR" sz="1600" dirty="0" smtClean="0"/>
              <a:t>-LCD </a:t>
            </a:r>
            <a:r>
              <a:rPr lang="ko-KR" altLang="en-US" sz="1600" dirty="0" smtClean="0"/>
              <a:t>단계 표시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바람 세기 및 </a:t>
            </a:r>
            <a:r>
              <a:rPr lang="en-US" altLang="ko-KR" sz="1600" dirty="0" smtClean="0"/>
              <a:t>PWM(%) </a:t>
            </a:r>
            <a:r>
              <a:rPr lang="ko-KR" altLang="en-US" sz="1600" dirty="0" smtClean="0"/>
              <a:t>표시</a:t>
            </a:r>
            <a:endParaRPr lang="en-US" altLang="ko-KR" sz="1600" dirty="0" smtClean="0"/>
          </a:p>
          <a:p>
            <a:pPr algn="just"/>
            <a:endParaRPr lang="en-US" altLang="ko-KR" sz="1600" dirty="0"/>
          </a:p>
          <a:p>
            <a:pPr algn="just"/>
            <a:r>
              <a:rPr lang="en-US" altLang="ko-KR" sz="1600" dirty="0" smtClean="0"/>
              <a:t>-</a:t>
            </a:r>
            <a:r>
              <a:rPr lang="ko-KR" altLang="en-US" sz="1600" dirty="0" smtClean="0"/>
              <a:t>블루투스 기능을 이용해 원격으로 바람 세기 조절</a:t>
            </a:r>
            <a:r>
              <a:rPr lang="en-US" altLang="ko-KR" sz="1600" dirty="0" smtClean="0"/>
              <a:t>:</a:t>
            </a:r>
          </a:p>
          <a:p>
            <a:pPr algn="just"/>
            <a:r>
              <a:rPr lang="en-US" altLang="ko-KR" dirty="0" smtClean="0"/>
              <a:t>· </a:t>
            </a:r>
            <a:r>
              <a:rPr lang="ko-KR" altLang="en-US" sz="1600" dirty="0" smtClean="0"/>
              <a:t>정지  </a:t>
            </a:r>
            <a:r>
              <a:rPr lang="en-US" altLang="ko-KR" sz="1600" dirty="0" smtClean="0"/>
              <a:t>: ‘s’ </a:t>
            </a:r>
            <a:r>
              <a:rPr lang="ko-KR" altLang="en-US" sz="1600" dirty="0" smtClean="0"/>
              <a:t>입력</a:t>
            </a:r>
            <a:endParaRPr lang="en-US" altLang="ko-KR" sz="1600" dirty="0" smtClean="0"/>
          </a:p>
          <a:p>
            <a:pPr algn="just"/>
            <a:r>
              <a:rPr lang="en-US" altLang="ko-KR" sz="1600" dirty="0"/>
              <a:t>· 1</a:t>
            </a:r>
            <a:r>
              <a:rPr lang="ko-KR" altLang="en-US" sz="1600" dirty="0" smtClean="0"/>
              <a:t>단  </a:t>
            </a:r>
            <a:r>
              <a:rPr lang="en-US" altLang="ko-KR" sz="1600" dirty="0" smtClean="0"/>
              <a:t>: ‘1’ </a:t>
            </a:r>
            <a:r>
              <a:rPr lang="ko-KR" altLang="en-US" sz="1600" dirty="0" smtClean="0"/>
              <a:t>입력</a:t>
            </a:r>
            <a:endParaRPr lang="en-US" altLang="ko-KR" sz="1600" dirty="0" smtClean="0"/>
          </a:p>
          <a:p>
            <a:pPr algn="just"/>
            <a:r>
              <a:rPr lang="en-US" altLang="ko-KR" sz="1600" dirty="0"/>
              <a:t>·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단  </a:t>
            </a:r>
            <a:r>
              <a:rPr lang="en-US" altLang="ko-KR" sz="1600" dirty="0" smtClean="0"/>
              <a:t>: ‘2’ </a:t>
            </a:r>
            <a:r>
              <a:rPr lang="ko-KR" altLang="en-US" sz="1600" dirty="0" smtClean="0"/>
              <a:t>입력</a:t>
            </a:r>
            <a:endParaRPr lang="en-US" altLang="ko-KR" sz="1600" dirty="0" smtClean="0"/>
          </a:p>
          <a:p>
            <a:pPr algn="just"/>
            <a:r>
              <a:rPr lang="en-US" altLang="ko-KR" sz="1600" dirty="0"/>
              <a:t>· 3</a:t>
            </a:r>
            <a:r>
              <a:rPr lang="ko-KR" altLang="en-US" sz="1600" dirty="0" smtClean="0"/>
              <a:t>단 </a:t>
            </a:r>
            <a:r>
              <a:rPr lang="en-US" altLang="ko-KR" sz="1600" dirty="0" smtClean="0"/>
              <a:t>: ‘3’ </a:t>
            </a:r>
            <a:r>
              <a:rPr lang="ko-KR" altLang="en-US" sz="1600" dirty="0" smtClean="0"/>
              <a:t>입력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921834"/>
            <a:ext cx="5057775" cy="51244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-2684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016455" y="6560191"/>
            <a:ext cx="2175545" cy="29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0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3500F26-0B1F-DA81-6D81-50B67A9C49F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600" dirty="0" smtClean="0">
                <a:solidFill>
                  <a:schemeClr val="bg2">
                    <a:lumMod val="25000"/>
                  </a:schemeClr>
                </a:solidFill>
              </a:rPr>
              <a:t>부품 목록 및 역할</a:t>
            </a:r>
            <a:endParaRPr lang="ko-KR" altLang="en-US" sz="2400" b="1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3" y="896666"/>
            <a:ext cx="1217427" cy="12174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6" y="2348102"/>
            <a:ext cx="1461176" cy="14611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2" y="3793895"/>
            <a:ext cx="1388387" cy="138838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57" y="148275"/>
            <a:ext cx="1675172" cy="167517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89" y="1988008"/>
            <a:ext cx="1111604" cy="111160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62" y="3391999"/>
            <a:ext cx="1354079" cy="135407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790823" y="1000550"/>
            <a:ext cx="34628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STM32 NUCLEO-F103RB 1</a:t>
            </a:r>
            <a:r>
              <a:rPr lang="ko-KR" altLang="en-US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개 </a:t>
            </a:r>
            <a:r>
              <a:rPr lang="en-US" altLang="ko-KR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: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기능을 제어하는 데 사용</a:t>
            </a:r>
            <a:endParaRPr lang="en-US" altLang="ko-KR" dirty="0">
              <a:solidFill>
                <a:srgbClr val="222222"/>
              </a:solidFill>
              <a:latin typeface="Helvetica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52569" y="2460009"/>
            <a:ext cx="37201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HC-06 블루투스 </a:t>
            </a:r>
            <a:r>
              <a:rPr lang="ko-KR" altLang="en-U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Slave</a:t>
            </a:r>
            <a:r>
              <a:rPr lang="ko-KR" alt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ko-KR" alt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모듈 </a:t>
            </a:r>
            <a:r>
              <a:rPr lang="en-US" altLang="ko-K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ko-KR" alt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개 </a:t>
            </a:r>
            <a:r>
              <a:rPr lang="en-US" altLang="ko-K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endParaRPr lang="en-US" altLang="ko-KR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ko-KR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블루투스 통신을 이용해</a:t>
            </a:r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ko-KR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스마트 폰으로 선풍기를 제어하는 데 사용 </a:t>
            </a:r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90582" y="3956860"/>
            <a:ext cx="33778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LED 3</a:t>
            </a:r>
            <a:r>
              <a:rPr lang="ko-KR" altLang="en-US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개 </a:t>
            </a:r>
            <a:r>
              <a:rPr lang="en-US" altLang="ko-KR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:</a:t>
            </a:r>
          </a:p>
          <a:p>
            <a:endParaRPr lang="en-US" altLang="ko-KR" b="1" dirty="0" smtClean="0">
              <a:solidFill>
                <a:srgbClr val="222222"/>
              </a:solidFill>
              <a:latin typeface="Helvetica" panose="020B0604020202020204" pitchFamily="34" charset="0"/>
            </a:endParaRPr>
          </a:p>
          <a:p>
            <a:r>
              <a:rPr lang="ko-KR" altLang="en-US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선택한 바람 세기가 동작하는지</a:t>
            </a:r>
            <a:endParaRPr lang="en-US" altLang="ko-KR" dirty="0" smtClean="0">
              <a:solidFill>
                <a:srgbClr val="222222"/>
              </a:solidFill>
              <a:latin typeface="Helvetica" panose="020B0604020202020204" pitchFamily="34" charset="0"/>
            </a:endParaRPr>
          </a:p>
          <a:p>
            <a:r>
              <a:rPr lang="ko-KR" altLang="en-US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확인하기 위해 사용 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376563" y="648104"/>
            <a:ext cx="42627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Tact </a:t>
            </a:r>
            <a:r>
              <a:rPr lang="ko-KR" altLang="en-US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스위치 </a:t>
            </a:r>
            <a:r>
              <a:rPr lang="en-US" altLang="ko-KR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4</a:t>
            </a:r>
            <a:r>
              <a:rPr lang="ko-KR" altLang="en-US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개 </a:t>
            </a:r>
            <a:r>
              <a:rPr lang="en-US" altLang="ko-KR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: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선풍기의 바람 세기를</a:t>
            </a:r>
            <a:r>
              <a:rPr lang="en-US" altLang="ko-KR" dirty="0"/>
              <a:t> </a:t>
            </a:r>
            <a:r>
              <a:rPr lang="ko-KR" altLang="en-US" dirty="0" smtClean="0"/>
              <a:t>조정하는 데 사용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376563" y="1979456"/>
            <a:ext cx="3771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22222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1k</a:t>
            </a:r>
            <a:r>
              <a:rPr lang="el-GR" altLang="ko-K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Ω</a:t>
            </a:r>
            <a:r>
              <a:rPr lang="en-US" altLang="ko-K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ko-KR" alt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저항 </a:t>
            </a:r>
            <a:r>
              <a:rPr lang="en-US" altLang="ko-K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ko-KR" alt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개 </a:t>
            </a:r>
            <a:r>
              <a:rPr lang="en-US" altLang="ko-K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endParaRPr lang="en-US" altLang="ko-KR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ko-KR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LED</a:t>
            </a:r>
            <a:r>
              <a:rPr lang="ko-KR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를 보호하는 데 사용</a:t>
            </a:r>
            <a:endParaRPr lang="el-GR" altLang="ko-K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411329" y="3458151"/>
            <a:ext cx="38036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LCD 16x2 4핀(I2C제어</a:t>
            </a:r>
            <a:r>
              <a:rPr lang="ko-KR" alt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altLang="ko-KR" b="1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ko-KR" alt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ko-KR" alt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디스플레이 </a:t>
            </a:r>
            <a:r>
              <a:rPr lang="ko-KR" alt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모듈 </a:t>
            </a:r>
            <a:r>
              <a:rPr lang="en-US" altLang="ko-K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ko-KR" alt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개 </a:t>
            </a:r>
            <a:r>
              <a:rPr lang="en-US" altLang="ko-K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endParaRPr lang="en-US" altLang="ko-KR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ko-KR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선택한 바람 세기를 디스플레이에 나타내기 위해 사용</a:t>
            </a:r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97" y="5200634"/>
            <a:ext cx="1209496" cy="120949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11329" y="5213845"/>
            <a:ext cx="44691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Helvetica" panose="020B0604020202020204" pitchFamily="34" charset="0"/>
                <a:cs typeface="Helvetica" panose="020B0604020202020204" pitchFamily="34" charset="0"/>
              </a:rPr>
              <a:t>EZ MOTOR </a:t>
            </a:r>
            <a:r>
              <a:rPr lang="en-US" altLang="ko-K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R300 1</a:t>
            </a:r>
            <a:r>
              <a:rPr lang="ko-KR" altLang="en-US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개 </a:t>
            </a:r>
            <a:r>
              <a:rPr lang="en-US" altLang="ko-KR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endParaRPr lang="en-US" altLang="ko-KR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ko-KR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선풍기의 날개 역할을 나타내기 위해 사용</a:t>
            </a:r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2" y="5296449"/>
            <a:ext cx="1384667" cy="138466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790582" y="5527117"/>
            <a:ext cx="29161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222222"/>
                </a:solidFill>
                <a:latin typeface="Helvetica" panose="020B0604020202020204" pitchFamily="34" charset="0"/>
              </a:rPr>
              <a:t>브레드보드</a:t>
            </a:r>
            <a:r>
              <a:rPr lang="ko-KR" altLang="en-US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altLang="ko-KR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2390</a:t>
            </a:r>
            <a:r>
              <a:rPr lang="ko-KR" altLang="en-US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핀 </a:t>
            </a:r>
            <a:r>
              <a:rPr lang="en-US" altLang="ko-KR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1</a:t>
            </a:r>
            <a:r>
              <a:rPr lang="ko-KR" altLang="en-US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개 </a:t>
            </a:r>
            <a:r>
              <a:rPr lang="en-US" altLang="ko-KR" b="1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:</a:t>
            </a:r>
          </a:p>
          <a:p>
            <a:endParaRPr lang="en-US" altLang="ko-KR" b="1" dirty="0" smtClean="0">
              <a:solidFill>
                <a:srgbClr val="222222"/>
              </a:solidFill>
              <a:latin typeface="Helvetica" panose="020B0604020202020204" pitchFamily="34" charset="0"/>
            </a:endParaRPr>
          </a:p>
          <a:p>
            <a:r>
              <a:rPr lang="ko-KR" altLang="en-US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부품을 연결하기 위해 사용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016455" y="6560191"/>
            <a:ext cx="2175545" cy="29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600" dirty="0">
                <a:solidFill>
                  <a:schemeClr val="bg2">
                    <a:lumMod val="25000"/>
                  </a:schemeClr>
                </a:solidFill>
              </a:rPr>
              <a:t>회로도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70" y="1219601"/>
            <a:ext cx="3824061" cy="39809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977"/>
            <a:ext cx="4091027" cy="386659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016455" y="6560191"/>
            <a:ext cx="2175545" cy="29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36" y="1174015"/>
            <a:ext cx="3974390" cy="402656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7744663" y="2972001"/>
            <a:ext cx="378535" cy="295275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12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480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ＦＬＯＷ　ＣＨＡＲＴ</a:t>
            </a:r>
            <a:endParaRPr lang="ko-KR" altLang="en-US" sz="2800" b="1" spc="600" dirty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24" y="1048215"/>
            <a:ext cx="9153525" cy="574357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0016455" y="6560191"/>
            <a:ext cx="2175545" cy="29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600" dirty="0" smtClean="0">
                <a:solidFill>
                  <a:schemeClr val="bg2">
                    <a:lumMod val="25000"/>
                  </a:schemeClr>
                </a:solidFill>
              </a:rPr>
              <a:t>주요</a:t>
            </a:r>
            <a:r>
              <a:rPr lang="ko-KR" altLang="en-US" spc="600" dirty="0" smtClean="0">
                <a:solidFill>
                  <a:schemeClr val="bg2">
                    <a:lumMod val="25000"/>
                  </a:schemeClr>
                </a:solidFill>
              </a:rPr>
              <a:t>　</a:t>
            </a:r>
            <a:r>
              <a:rPr lang="ko-KR" altLang="en-US" sz="2800" spc="600" dirty="0" smtClean="0">
                <a:solidFill>
                  <a:schemeClr val="bg2">
                    <a:lumMod val="25000"/>
                  </a:schemeClr>
                </a:solidFill>
              </a:rPr>
              <a:t>코드 구성</a:t>
            </a:r>
            <a:endParaRPr lang="ko-KR" altLang="en-US" sz="28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016455" y="6560191"/>
            <a:ext cx="2175545" cy="29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55936" y="3108983"/>
            <a:ext cx="173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main.c</a:t>
            </a:r>
            <a:r>
              <a:rPr lang="en-US" altLang="ko-KR" sz="2400" dirty="0" smtClean="0"/>
              <a:t> 1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6" y="3550239"/>
            <a:ext cx="2603101" cy="22236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45" y="932341"/>
            <a:ext cx="3014182" cy="21564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34" y="247336"/>
            <a:ext cx="2348328" cy="58576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22393" y="5857493"/>
            <a:ext cx="127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Button.c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61820" y="3134868"/>
            <a:ext cx="127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Button.h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83912" y="6093615"/>
            <a:ext cx="146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I2C_LCD.c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73" y="3875124"/>
            <a:ext cx="2096714" cy="24031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20559" y="6262459"/>
            <a:ext cx="146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I2C_LCD.h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95" y="416613"/>
            <a:ext cx="2130106" cy="267652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32" y="239212"/>
            <a:ext cx="2418042" cy="569923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852714" y="6075335"/>
            <a:ext cx="173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main.c</a:t>
            </a:r>
            <a:r>
              <a:rPr lang="en-US" altLang="ko-KR" sz="2400" dirty="0" smtClean="0"/>
              <a:t> 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329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523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600" dirty="0" smtClean="0">
                <a:solidFill>
                  <a:schemeClr val="bg2">
                    <a:lumMod val="25000"/>
                  </a:schemeClr>
                </a:solidFill>
              </a:rPr>
              <a:t>main</a:t>
            </a:r>
            <a:r>
              <a:rPr lang="ko-KR" altLang="en-US" sz="2800" spc="600" dirty="0" smtClean="0">
                <a:solidFill>
                  <a:schemeClr val="bg2">
                    <a:lumMod val="25000"/>
                  </a:schemeClr>
                </a:solidFill>
              </a:rPr>
              <a:t>코드 분석</a:t>
            </a:r>
            <a:r>
              <a:rPr lang="en-US" altLang="ko-KR" sz="2800" spc="600" dirty="0" smtClean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ko-KR" altLang="en-US" sz="28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016455" y="6560191"/>
            <a:ext cx="2175545" cy="29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55322" y="5385649"/>
            <a:ext cx="173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main.c</a:t>
            </a:r>
            <a:endParaRPr lang="ko-KR" altLang="en-US" sz="24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9" y="963996"/>
            <a:ext cx="3574569" cy="449152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724829" y="894124"/>
            <a:ext cx="1256371" cy="10718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5769" y="955084"/>
            <a:ext cx="1229553" cy="12470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501" y="947262"/>
            <a:ext cx="1283822" cy="1254918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1855322" y="1574721"/>
            <a:ext cx="258713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37354" y="624692"/>
            <a:ext cx="3581400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각 </a:t>
            </a:r>
            <a:r>
              <a:rPr lang="ko-KR" altLang="en-US" sz="1600" dirty="0" err="1" smtClean="0"/>
              <a:t>헤더파일</a:t>
            </a:r>
            <a:r>
              <a:rPr lang="ko-KR" altLang="en-US" sz="1600" dirty="0" smtClean="0"/>
              <a:t> 호출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주요 </a:t>
            </a:r>
            <a:r>
              <a:rPr lang="ko-KR" altLang="en-US" sz="1600" dirty="0" err="1" smtClean="0"/>
              <a:t>헤더파일</a:t>
            </a:r>
            <a:endParaRPr lang="en-US" altLang="ko-KR" sz="1600" dirty="0" smtClean="0"/>
          </a:p>
          <a:p>
            <a:r>
              <a:rPr lang="en-US" altLang="ko-KR" sz="1600" dirty="0" smtClean="0"/>
              <a:t>I2C_LCD.h : LCD </a:t>
            </a:r>
            <a:r>
              <a:rPr lang="ko-KR" altLang="en-US" sz="1600" dirty="0" smtClean="0"/>
              <a:t>기능에 사용</a:t>
            </a:r>
            <a:endParaRPr lang="en-US" altLang="ko-KR" sz="1600" dirty="0" smtClean="0"/>
          </a:p>
          <a:p>
            <a:r>
              <a:rPr lang="en-US" altLang="ko-KR" sz="1600" dirty="0" err="1" smtClean="0"/>
              <a:t>Button.h</a:t>
            </a:r>
            <a:r>
              <a:rPr lang="en-US" altLang="ko-KR" sz="1600" dirty="0" smtClean="0"/>
              <a:t> : Push Button </a:t>
            </a:r>
            <a:r>
              <a:rPr lang="ko-KR" altLang="en-US" sz="1600" dirty="0" smtClean="0"/>
              <a:t>기능에 사용</a:t>
            </a:r>
            <a:endParaRPr lang="en-US" altLang="ko-KR" sz="1600" dirty="0" smtClean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66394" y="2255318"/>
            <a:ext cx="1283822" cy="23472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1850216" y="2358589"/>
            <a:ext cx="2587138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37354" y="2066201"/>
            <a:ext cx="3634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블루투스 문자 입력</a:t>
            </a:r>
            <a:r>
              <a:rPr lang="en-US" altLang="ko-KR" sz="1400" dirty="0" smtClean="0"/>
              <a:t>(UART </a:t>
            </a:r>
            <a:r>
              <a:rPr lang="ko-KR" altLang="en-US" sz="1400" dirty="0" smtClean="0"/>
              <a:t>통신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통해 수신된 데이터를 저장하기 위한 용도</a:t>
            </a:r>
            <a:endParaRPr lang="en-US" altLang="ko-KR" sz="1200" dirty="0" smtClean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625768" y="2812905"/>
            <a:ext cx="3574569" cy="60828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4200337" y="3117048"/>
            <a:ext cx="237017" cy="935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37354" y="2717315"/>
            <a:ext cx="4678149" cy="98488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UART </a:t>
            </a:r>
            <a:r>
              <a:rPr lang="ko-KR" altLang="en-US" sz="1600" dirty="0"/>
              <a:t>수신 완료 </a:t>
            </a:r>
            <a:r>
              <a:rPr lang="ko-KR" altLang="en-US" sz="1600" dirty="0" err="1"/>
              <a:t>콜백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함수 정의 </a:t>
            </a:r>
            <a:r>
              <a:rPr lang="en-US" altLang="ko-KR" sz="1600" dirty="0" smtClean="0"/>
              <a:t>:</a:t>
            </a:r>
            <a:endParaRPr lang="en-US" altLang="ko-KR" sz="1400" dirty="0" smtClean="0">
              <a:latin typeface="Söhne"/>
            </a:endParaRPr>
          </a:p>
          <a:p>
            <a:r>
              <a:rPr lang="en-US" altLang="ko-KR" sz="1400" dirty="0" smtClean="0">
                <a:latin typeface="Söhne"/>
              </a:rPr>
              <a:t>UART </a:t>
            </a:r>
            <a:r>
              <a:rPr lang="ko-KR" altLang="en-US" sz="1400" dirty="0">
                <a:latin typeface="Söhne"/>
              </a:rPr>
              <a:t>통신에서 데이터가 </a:t>
            </a:r>
            <a:r>
              <a:rPr lang="ko-KR" altLang="en-US" sz="1400" dirty="0" smtClean="0">
                <a:latin typeface="Söhne"/>
              </a:rPr>
              <a:t>수신</a:t>
            </a:r>
            <a:r>
              <a:rPr lang="en-US" altLang="ko-KR" sz="1400" dirty="0" smtClean="0">
                <a:latin typeface="Söhne"/>
              </a:rPr>
              <a:t>(</a:t>
            </a:r>
            <a:r>
              <a:rPr lang="ko-KR" altLang="en-US" sz="1400" dirty="0" smtClean="0">
                <a:latin typeface="Söhne"/>
              </a:rPr>
              <a:t>블루투스 문자 입력</a:t>
            </a:r>
            <a:r>
              <a:rPr lang="en-US" altLang="ko-KR" sz="1400" dirty="0" smtClean="0">
                <a:latin typeface="Söhne"/>
              </a:rPr>
              <a:t>)</a:t>
            </a:r>
            <a:r>
              <a:rPr lang="ko-KR" altLang="en-US" sz="1400" dirty="0" smtClean="0">
                <a:latin typeface="Söhne"/>
              </a:rPr>
              <a:t>될 </a:t>
            </a:r>
            <a:r>
              <a:rPr lang="ko-KR" altLang="en-US" sz="1400" dirty="0">
                <a:latin typeface="Söhne"/>
              </a:rPr>
              <a:t>때 호출되며</a:t>
            </a:r>
            <a:r>
              <a:rPr lang="en-US" altLang="ko-KR" sz="1400" dirty="0">
                <a:latin typeface="Söhne"/>
              </a:rPr>
              <a:t>, </a:t>
            </a:r>
            <a:r>
              <a:rPr lang="ko-KR" altLang="en-US" sz="1400" dirty="0">
                <a:latin typeface="Söhne"/>
              </a:rPr>
              <a:t>수신된 데이터를 계속 수신하기 위해 </a:t>
            </a:r>
            <a:r>
              <a:rPr lang="en-US" altLang="ko-KR" sz="1400" dirty="0">
                <a:latin typeface="Söhne"/>
              </a:rPr>
              <a:t>UART </a:t>
            </a:r>
            <a:r>
              <a:rPr lang="ko-KR" altLang="en-US" sz="1400" dirty="0" smtClean="0">
                <a:latin typeface="Söhne"/>
              </a:rPr>
              <a:t>인터럽트를 사용</a:t>
            </a:r>
            <a:endParaRPr lang="ko-KR" altLang="en-US" sz="14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724829" y="4323046"/>
            <a:ext cx="1424011" cy="64298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>
            <a:endCxn id="57" idx="1"/>
          </p:cNvCxnSpPr>
          <p:nvPr/>
        </p:nvCxnSpPr>
        <p:spPr>
          <a:xfrm flipV="1">
            <a:off x="2148840" y="3961484"/>
            <a:ext cx="2288514" cy="68305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37354" y="3822984"/>
            <a:ext cx="3634740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GPIO, </a:t>
            </a:r>
            <a:r>
              <a:rPr lang="ko-KR" altLang="en-US" sz="1200" dirty="0" smtClean="0"/>
              <a:t>타이머</a:t>
            </a:r>
            <a:r>
              <a:rPr lang="en-US" altLang="ko-KR" sz="1200" dirty="0" smtClean="0"/>
              <a:t>3, I2C1, USART1 </a:t>
            </a:r>
            <a:r>
              <a:rPr lang="ko-KR" altLang="en-US" sz="1200" dirty="0" smtClean="0"/>
              <a:t>모듈을 초기화</a:t>
            </a:r>
            <a:endParaRPr lang="en-US" altLang="ko-KR" sz="1200" dirty="0" smtClean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724829" y="5019762"/>
            <a:ext cx="3207091" cy="14216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>
            <a:stCxn id="58" idx="3"/>
            <a:endCxn id="60" idx="1"/>
          </p:cNvCxnSpPr>
          <p:nvPr/>
        </p:nvCxnSpPr>
        <p:spPr>
          <a:xfrm flipV="1">
            <a:off x="3931920" y="4380046"/>
            <a:ext cx="505434" cy="71079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437354" y="4149213"/>
            <a:ext cx="3634740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-UART1</a:t>
            </a:r>
            <a:r>
              <a:rPr lang="ko-KR" altLang="en-US" sz="1200" dirty="0" smtClean="0"/>
              <a:t>을 통해 데이터를 비동기적으로 수신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dirty="0" smtClean="0"/>
              <a:t>수신한 데이터는 </a:t>
            </a:r>
            <a:r>
              <a:rPr lang="en-US" altLang="ko-KR" sz="1200" dirty="0" smtClean="0"/>
              <a:t>‘</a:t>
            </a:r>
            <a:r>
              <a:rPr lang="en-US" altLang="ko-KR" sz="1200" dirty="0" err="1" smtClean="0"/>
              <a:t>rxData</a:t>
            </a:r>
            <a:r>
              <a:rPr lang="en-US" altLang="ko-KR" sz="1200" dirty="0" smtClean="0"/>
              <a:t>’ </a:t>
            </a:r>
            <a:r>
              <a:rPr lang="ko-KR" altLang="en-US" sz="1200" dirty="0" smtClean="0"/>
              <a:t>배열에 저장</a:t>
            </a:r>
            <a:endParaRPr lang="en-US" altLang="ko-KR" sz="1200" dirty="0" smtClean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724828" y="5160716"/>
            <a:ext cx="3207091" cy="13955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/>
          <p:cNvCxnSpPr>
            <a:stCxn id="75" idx="3"/>
            <a:endCxn id="77" idx="1"/>
          </p:cNvCxnSpPr>
          <p:nvPr/>
        </p:nvCxnSpPr>
        <p:spPr>
          <a:xfrm flipV="1">
            <a:off x="3931919" y="4783037"/>
            <a:ext cx="521136" cy="44745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453055" y="4644537"/>
            <a:ext cx="3634740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타이머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의 채널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을 사용하여 </a:t>
            </a:r>
            <a:r>
              <a:rPr lang="en-US" altLang="ko-KR" sz="1200" dirty="0" smtClean="0"/>
              <a:t>PWM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출력을 시작</a:t>
            </a:r>
            <a:endParaRPr lang="en-US" altLang="ko-KR" sz="1200" dirty="0" smtClean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741498" y="5305347"/>
            <a:ext cx="703922" cy="139557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4453055" y="5230495"/>
            <a:ext cx="3634740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LCD </a:t>
            </a:r>
            <a:r>
              <a:rPr lang="ko-KR" altLang="en-US" sz="1200" dirty="0" smtClean="0"/>
              <a:t>디스플레이를 초기화</a:t>
            </a:r>
            <a:endParaRPr lang="en-US" altLang="ko-KR" sz="1200" dirty="0" smtClean="0"/>
          </a:p>
        </p:txBody>
      </p:sp>
      <p:cxnSp>
        <p:nvCxnSpPr>
          <p:cNvPr id="86" name="직선 화살표 연결선 85"/>
          <p:cNvCxnSpPr>
            <a:stCxn id="84" idx="3"/>
            <a:endCxn id="85" idx="1"/>
          </p:cNvCxnSpPr>
          <p:nvPr/>
        </p:nvCxnSpPr>
        <p:spPr>
          <a:xfrm flipV="1">
            <a:off x="1445420" y="5368995"/>
            <a:ext cx="3007635" cy="613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3523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600" dirty="0" smtClean="0">
                <a:solidFill>
                  <a:schemeClr val="bg2">
                    <a:lumMod val="25000"/>
                  </a:schemeClr>
                </a:solidFill>
              </a:rPr>
              <a:t>main</a:t>
            </a:r>
            <a:r>
              <a:rPr lang="ko-KR" altLang="en-US" sz="2800" spc="600" dirty="0" smtClean="0">
                <a:solidFill>
                  <a:schemeClr val="bg2">
                    <a:lumMod val="25000"/>
                  </a:schemeClr>
                </a:solidFill>
              </a:rPr>
              <a:t>코드 분석</a:t>
            </a:r>
            <a:r>
              <a:rPr lang="en-US" altLang="ko-KR" sz="2800" spc="6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  <a:endParaRPr lang="ko-KR" altLang="en-US" sz="28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016455" y="6560191"/>
            <a:ext cx="2175545" cy="29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24829" y="894124"/>
            <a:ext cx="1256371" cy="10718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25769" y="955084"/>
            <a:ext cx="1229553" cy="12470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4" y="886302"/>
            <a:ext cx="2532007" cy="5967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80" y="886302"/>
            <a:ext cx="2966926" cy="42062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120671" y="955084"/>
            <a:ext cx="3690434" cy="120032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Counter Period</a:t>
            </a:r>
            <a:r>
              <a:rPr lang="ko-KR" altLang="en-US" dirty="0"/>
              <a:t>를 </a:t>
            </a:r>
            <a:r>
              <a:rPr lang="en-US" altLang="ko-KR" dirty="0"/>
              <a:t>1000-1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TIM3-&gt;CCR = 350;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err="1" smtClean="0"/>
              <a:t>듀티비를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35%</a:t>
            </a:r>
            <a:r>
              <a:rPr lang="ko-KR" altLang="en-US" dirty="0" smtClean="0"/>
              <a:t>로 설정</a:t>
            </a:r>
            <a:endParaRPr lang="en-US" altLang="ko-KR" dirty="0" smtClean="0"/>
          </a:p>
        </p:txBody>
      </p:sp>
      <p:sp>
        <p:nvSpPr>
          <p:cNvPr id="12" name="아래쪽 화살표 11"/>
          <p:cNvSpPr/>
          <p:nvPr/>
        </p:nvSpPr>
        <p:spPr>
          <a:xfrm>
            <a:off x="7689052" y="1283235"/>
            <a:ext cx="276836" cy="29361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120671" y="2389274"/>
            <a:ext cx="3916457" cy="120032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lcd_put_cur</a:t>
            </a:r>
            <a:r>
              <a:rPr lang="en-US" altLang="ko-KR" dirty="0" smtClean="0"/>
              <a:t>(0,0);</a:t>
            </a:r>
          </a:p>
          <a:p>
            <a:r>
              <a:rPr lang="en-US" altLang="ko-KR" dirty="0" err="1" smtClean="0"/>
              <a:t>lcd_send_string</a:t>
            </a:r>
            <a:r>
              <a:rPr lang="en-US" altLang="ko-KR" dirty="0" smtClean="0"/>
              <a:t>(“wind level 2“);</a:t>
            </a:r>
          </a:p>
          <a:p>
            <a:endParaRPr lang="en-US" altLang="ko-KR" dirty="0"/>
          </a:p>
          <a:p>
            <a:r>
              <a:rPr lang="en-US" altLang="ko-KR" dirty="0" smtClean="0"/>
              <a:t>LCD </a:t>
            </a:r>
            <a:r>
              <a:rPr lang="ko-KR" altLang="en-US" dirty="0" smtClean="0"/>
              <a:t>첫 번째 줄에 </a:t>
            </a:r>
            <a:r>
              <a:rPr lang="en-US" altLang="ko-KR" dirty="0" smtClean="0"/>
              <a:t>wind level 2 </a:t>
            </a:r>
            <a:r>
              <a:rPr lang="ko-KR" altLang="en-US" dirty="0" smtClean="0"/>
              <a:t>출력</a:t>
            </a:r>
            <a:endParaRPr lang="en-US" altLang="ko-KR" dirty="0"/>
          </a:p>
        </p:txBody>
      </p:sp>
      <p:sp>
        <p:nvSpPr>
          <p:cNvPr id="43" name="아래쪽 화살표 42"/>
          <p:cNvSpPr/>
          <p:nvPr/>
        </p:nvSpPr>
        <p:spPr>
          <a:xfrm>
            <a:off x="7655389" y="3014324"/>
            <a:ext cx="276836" cy="293614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18160"/>
              </p:ext>
            </p:extLst>
          </p:nvPr>
        </p:nvGraphicFramePr>
        <p:xfrm>
          <a:off x="6120671" y="3664591"/>
          <a:ext cx="5959288" cy="2895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2191">
                  <a:extLst>
                    <a:ext uri="{9D8B030D-6E8A-4147-A177-3AD203B41FA5}">
                      <a16:colId xmlns:a16="http://schemas.microsoft.com/office/drawing/2014/main" val="1213227204"/>
                    </a:ext>
                  </a:extLst>
                </a:gridCol>
                <a:gridCol w="1191237">
                  <a:extLst>
                    <a:ext uri="{9D8B030D-6E8A-4147-A177-3AD203B41FA5}">
                      <a16:colId xmlns:a16="http://schemas.microsoft.com/office/drawing/2014/main" val="1042853785"/>
                    </a:ext>
                  </a:extLst>
                </a:gridCol>
                <a:gridCol w="1166070">
                  <a:extLst>
                    <a:ext uri="{9D8B030D-6E8A-4147-A177-3AD203B41FA5}">
                      <a16:colId xmlns:a16="http://schemas.microsoft.com/office/drawing/2014/main" val="826686152"/>
                    </a:ext>
                  </a:extLst>
                </a:gridCol>
                <a:gridCol w="1269968">
                  <a:extLst>
                    <a:ext uri="{9D8B030D-6E8A-4147-A177-3AD203B41FA5}">
                      <a16:colId xmlns:a16="http://schemas.microsoft.com/office/drawing/2014/main" val="580177827"/>
                    </a:ext>
                  </a:extLst>
                </a:gridCol>
                <a:gridCol w="1489822">
                  <a:extLst>
                    <a:ext uri="{9D8B030D-6E8A-4147-A177-3AD203B41FA5}">
                      <a16:colId xmlns:a16="http://schemas.microsoft.com/office/drawing/2014/main" val="4140961142"/>
                    </a:ext>
                  </a:extLst>
                </a:gridCol>
              </a:tblGrid>
              <a:tr h="160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PIN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PUSH BUTTON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Bluetooth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Function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LED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4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C10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PUSH BUTTON1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‘1’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Wind level 1 (35%)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A5 LED 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76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PUSH BUTTON2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‘2’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Wind level 2 (50%)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A7 LED 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53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C12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PUSH BUTTON3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/>
                        <a:t>‘3’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Wind level 3 (75%)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B5 LED ON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19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PUSH BUTTON0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‘s’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STOP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ALL</a:t>
                      </a:r>
                      <a:r>
                        <a:rPr lang="en-US" altLang="ko-KR" sz="1600" baseline="0" dirty="0" smtClean="0"/>
                        <a:t> LED OFF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373291"/>
                  </a:ext>
                </a:extLst>
              </a:tr>
            </a:tbl>
          </a:graphicData>
        </a:graphic>
      </p:graphicFrame>
      <p:sp>
        <p:nvSpPr>
          <p:cNvPr id="44" name="모서리가 둥근 직사각형 43"/>
          <p:cNvSpPr/>
          <p:nvPr/>
        </p:nvSpPr>
        <p:spPr>
          <a:xfrm>
            <a:off x="3259260" y="3537871"/>
            <a:ext cx="1530854" cy="18684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3742448" y="861663"/>
            <a:ext cx="1530854" cy="186841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858756" y="6417119"/>
            <a:ext cx="1738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main.c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37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1324</TotalTime>
  <Words>578</Words>
  <Application>Microsoft Office PowerPoint</Application>
  <PresentationFormat>와이드스크린</PresentationFormat>
  <Paragraphs>144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Pretendard</vt:lpstr>
      <vt:lpstr>Pretendard Black</vt:lpstr>
      <vt:lpstr>Söhne</vt:lpstr>
      <vt:lpstr>Arial</vt:lpstr>
      <vt:lpstr>Helvetica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99</cp:revision>
  <dcterms:created xsi:type="dcterms:W3CDTF">2022-12-09T01:31:23Z</dcterms:created>
  <dcterms:modified xsi:type="dcterms:W3CDTF">2023-10-05T05:02:58Z</dcterms:modified>
</cp:coreProperties>
</file>